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F4B-466E-4903-B801-6F043A90A9F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44C3F-101D-4DCC-9D21-D5046ABE8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6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4C3F-101D-4DCC-9D21-D5046ABE8A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4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4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2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7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4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2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7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1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4ABA00-BE0F-41B7-90B1-A74CD516AD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70E151-86F7-4FD2-9C91-CAD7BF6EAED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7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0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40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поведения в образовательных организациях</a:t>
            </a:r>
            <a:endParaRPr lang="ru-RU" sz="40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9788" y="4760421"/>
            <a:ext cx="4912659" cy="1143000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Яковлева Наталья </a:t>
            </a:r>
            <a:r>
              <a:rPr lang="ru-RU" sz="1600" b="1" i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Федоровна, кандидат педагогических наук, доцент</a:t>
            </a:r>
            <a:endParaRPr lang="ru-RU" sz="1600" b="1" i="1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72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60776" y="410791"/>
            <a:ext cx="53788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«Распространение наркотиков»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Десятиклассник М. заметил, что поведение его соседа по парте К. очень изменилось. Он опаздывал, сидел на уроках сонный, неохотно общался с одноклассниками. Зато у К. появился планшет и модные кроссовки. Ему часто кто-то звонил, после чего он ненадолго выбегал из школы, потом возвращался. От вопросов о том, кто его новые друзья и куда он часто исчезает, К. вначале отмахивался, отвечая, что это никого не касается.  Но потом рассказал, что он продает в школе «дурь» и просил никому не рассказывать. М. дал слово молчать. Однажды мама десятиклассника М. пришла домой с родительского собрания и рассказала, что в урне школьного туалета для мальчиков уборщица обнаружила использованные шприцы и сообщила директору. Мама сказала М., что полиция ищет распространителя наркотиков в школе, и спросила, не замечал ли он чего-то подозрительного в последнее время. На вопрос мамы М. ответил, что он ничего об этом не знает.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вопросы для обсуждения ситуации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М. дал слово никому не рассказывать о том, что К. продает в школе наркотики?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ты сказал К., когда узнал бы, что он продает наркотики, если бы был его другом?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ты ответил на вопрос мамы М., если бы был на его месте?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Предположи, как события будут развиваться дальше.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059" y="572566"/>
            <a:ext cx="5701553" cy="53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«Помощь курильщикам»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18-летнему юноше А. обратился подросток 13 лет с просьбой купить в магазине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вейпы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его друзей и предложил небольшое денежное вознаграждение. А. не курил и не одобрял курение, но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вейпы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считал безвредными. Кроме этого, возможность немного заработать показалась ему привлекательной, и он согласился. Через несколько дней ситуация повторилась, и он еще раз помог юным курильщикам. Потом просьбы стали регулярными, и А. покупал не только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вейпы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и сигареты, пиво, вино для своих несовершеннолетних «потребителей».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вопросы для обсуждения ситуации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ты относишься к поступку юноши А., поддавшегося на уговоры несовершеннолетних купить для них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вейпы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Действительно ли безвредны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вейпы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Предположи, как события будут развиваться дальше.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 ты поступил на месте юноши А., оказавшись в подобной ситуации?</a:t>
            </a:r>
          </a:p>
        </p:txBody>
      </p:sp>
    </p:spTree>
    <p:extLst>
      <p:ext uri="{BB962C8B-B14F-4D97-AF65-F5344CB8AC3E}">
        <p14:creationId xmlns:p14="http://schemas.microsoft.com/office/powerpoint/2010/main" val="6072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42" y="262243"/>
            <a:ext cx="47961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Радикализм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радикализм проявляется в крайних, бескомпромиссных взглядах и стремлении к изменению существующих социальных институтов. Прочитайте мнения, высказываемые в спорах и дебатах. Какие из утверждений можно отнести к радикальным?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81432"/>
              </p:ext>
            </p:extLst>
          </p:nvPr>
        </p:nvGraphicFramePr>
        <p:xfrm>
          <a:off x="182843" y="1907624"/>
          <a:ext cx="5438028" cy="4099903"/>
        </p:xfrm>
        <a:graphic>
          <a:graphicData uri="http://schemas.openxmlformats.org/drawingml/2006/table">
            <a:tbl>
              <a:tblPr firstRow="1" firstCol="1" bandRow="1"/>
              <a:tblGrid>
                <a:gridCol w="4781624">
                  <a:extLst>
                    <a:ext uri="{9D8B030D-6E8A-4147-A177-3AD203B41FA5}">
                      <a16:colId xmlns:a16="http://schemas.microsoft.com/office/drawing/2014/main" val="2418679155"/>
                    </a:ext>
                  </a:extLst>
                </a:gridCol>
                <a:gridCol w="656404">
                  <a:extLst>
                    <a:ext uri="{9D8B030D-6E8A-4147-A177-3AD203B41FA5}">
                      <a16:colId xmlns:a16="http://schemas.microsoft.com/office/drawing/2014/main" val="3216639950"/>
                    </a:ext>
                  </a:extLst>
                </a:gridCol>
              </a:tblGrid>
              <a:tr h="310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42189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Цивилизованные страны, как, например, Россия, не должны помогать народам Африки: пусть сами решают свои проблемы.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58868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из более богатых семей не должны иметь права учиться в особых школах, даже за свои собственные деньги.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754453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 не должны ограничивать въезд в страну представителей других народов.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954442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Всех бомжей и попрошаек необходимо вылавливать и силой принуждать к работе.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705150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Улучшать районы проживания бедноты – это бесполезная трата государственных денег.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572447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Человека, который любит другую страну и помогает ей больше, чем своей, необходимо наказывать.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99601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16706" y="13073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« Экстремизм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экстремизм   проявляется в призывах к изменению и/или свержению существующего политического строя.  Прочитайте мнения, высказываемые в спорах и дебатах. Какие из утверждений можно отнести к экстремистским?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56347"/>
              </p:ext>
            </p:extLst>
          </p:nvPr>
        </p:nvGraphicFramePr>
        <p:xfrm>
          <a:off x="5916706" y="1907623"/>
          <a:ext cx="5934075" cy="4099903"/>
        </p:xfrm>
        <a:graphic>
          <a:graphicData uri="http://schemas.openxmlformats.org/drawingml/2006/table">
            <a:tbl>
              <a:tblPr firstRow="1" firstCol="1" bandRow="1"/>
              <a:tblGrid>
                <a:gridCol w="5217795">
                  <a:extLst>
                    <a:ext uri="{9D8B030D-6E8A-4147-A177-3AD203B41FA5}">
                      <a16:colId xmlns:a16="http://schemas.microsoft.com/office/drawing/2014/main" val="3033775272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798554912"/>
                    </a:ext>
                  </a:extLst>
                </a:gridCol>
              </a:tblGrid>
              <a:tr h="25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495626"/>
                  </a:ext>
                </a:extLst>
              </a:tr>
              <a:tr h="768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 бы правильнее содержать приезжих из отсталых стран в специально отведенных районах и обучать в отдельных школах, чтобы ограничить их контакты с остальными людьми.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738501"/>
                  </a:ext>
                </a:extLst>
              </a:tr>
              <a:tr h="1024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 несправедливо, что выходцы из азиатских или африканских стран, даже если станут гражданами России, не могут получить хорошую работу или занять высокую государственную должность наравне с другими.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574962"/>
                  </a:ext>
                </a:extLst>
              </a:tr>
              <a:tr h="512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Стране станет легче, если мы избавимся от психически больных людей.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167442"/>
                  </a:ext>
                </a:extLst>
              </a:tr>
              <a:tr h="512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Всех бомжей и попрошаек необходимо вылавливать и силой принуждать к работе.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460706"/>
                  </a:ext>
                </a:extLst>
              </a:tr>
              <a:tr h="512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Изменить жизнь людей к лучшему можно только свержением существующего строя.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663849"/>
                  </a:ext>
                </a:extLst>
              </a:tr>
              <a:tr h="512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Бескровных революционных преобразований в политике не существует.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29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423" y="984326"/>
            <a:ext cx="1121898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4760E6E-296D-4AC5-9CCA-20D5CCD7252C}"/>
              </a:ext>
            </a:extLst>
          </p:cNvPr>
          <p:cNvSpPr txBox="1">
            <a:spLocks/>
          </p:cNvSpPr>
          <p:nvPr/>
        </p:nvSpPr>
        <p:spPr>
          <a:xfrm>
            <a:off x="2215662" y="1362808"/>
            <a:ext cx="7886701" cy="3112477"/>
          </a:xfrm>
          <a:prstGeom prst="rect">
            <a:avLst/>
          </a:prstGeom>
          <a:solidFill>
            <a:srgbClr val="00FFFF"/>
          </a:solidFill>
          <a:ln>
            <a:solidFill>
              <a:srgbClr val="00FFFF">
                <a:alpha val="25098"/>
              </a:srgb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Constantia" panose="02030602050306030303" pitchFamily="18" charset="0"/>
              </a:rPr>
              <a:t>Благодарим за внимание!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i="1" dirty="0" smtClean="0">
                <a:latin typeface="Constantia" panose="02030602050306030303" pitchFamily="18" charset="0"/>
              </a:rPr>
              <a:t>Контакты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i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Яковлева Наталья Федоровна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3600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i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natalia_mclaren@mail.ru</a:t>
            </a:r>
            <a:endParaRPr lang="ru-RU" sz="36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284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5369" y="2222784"/>
            <a:ext cx="7482254" cy="343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Первая </a:t>
            </a:r>
            <a:r>
              <a:rPr lang="ru-RU" dirty="0">
                <a:latin typeface="Constantia" panose="02030602050306030303" pitchFamily="18" charset="0"/>
              </a:rPr>
              <a:t>группа вопросов касается </a:t>
            </a:r>
            <a:r>
              <a:rPr lang="ru-RU" b="1" dirty="0">
                <a:latin typeface="Constantia" panose="02030602050306030303" pitchFamily="18" charset="0"/>
              </a:rPr>
              <a:t>отношения к курению и алкоголю, </a:t>
            </a:r>
            <a:r>
              <a:rPr lang="ru-RU" dirty="0">
                <a:latin typeface="Constantia" panose="02030602050306030303" pitchFamily="18" charset="0"/>
              </a:rPr>
              <a:t>вторая – </a:t>
            </a:r>
            <a:r>
              <a:rPr lang="ru-RU" b="1" dirty="0">
                <a:latin typeface="Constantia" panose="02030602050306030303" pitchFamily="18" charset="0"/>
              </a:rPr>
              <a:t>к употреблению и распространению наркотиков,</a:t>
            </a:r>
            <a:r>
              <a:rPr lang="ru-RU" dirty="0">
                <a:latin typeface="Constantia" panose="02030602050306030303" pitchFamily="18" charset="0"/>
              </a:rPr>
              <a:t> третья – </a:t>
            </a:r>
            <a:r>
              <a:rPr lang="ru-RU" b="1" dirty="0">
                <a:latin typeface="Constantia" panose="02030602050306030303" pitchFamily="18" charset="0"/>
              </a:rPr>
              <a:t>к правам приехавших в Россию людей другой национальности на труд, образование, сохранение национальных традиций</a:t>
            </a:r>
            <a:r>
              <a:rPr lang="ru-RU" dirty="0">
                <a:latin typeface="Constantia" panose="02030602050306030303" pitchFamily="18" charset="0"/>
              </a:rPr>
              <a:t>, </a:t>
            </a:r>
            <a:r>
              <a:rPr lang="ru-RU" b="1" dirty="0">
                <a:latin typeface="Constantia" panose="02030602050306030303" pitchFamily="18" charset="0"/>
              </a:rPr>
              <a:t>четвертая – к экстремистской деятельности (изготовлению и распространению «</a:t>
            </a:r>
            <a:r>
              <a:rPr lang="ru-RU" b="1" dirty="0" err="1">
                <a:latin typeface="Constantia" panose="02030602050306030303" pitchFamily="18" charset="0"/>
              </a:rPr>
              <a:t>фейков</a:t>
            </a:r>
            <a:r>
              <a:rPr lang="ru-RU" b="1" dirty="0">
                <a:latin typeface="Constantia" panose="02030602050306030303" pitchFamily="18" charset="0"/>
              </a:rPr>
              <a:t>», порочащих Российскую армию и военнослужащих</a:t>
            </a:r>
            <a:r>
              <a:rPr lang="ru-RU" b="1" dirty="0" smtClean="0">
                <a:latin typeface="Constantia" panose="02030602050306030303" pitchFamily="18" charset="0"/>
              </a:rPr>
              <a:t>)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>
                <a:latin typeface="Constantia" panose="02030602050306030303" pitchFamily="18" charset="0"/>
              </a:rPr>
              <a:t>Общий объем выборки респондентов составил 1919 чел., в том числе обучающихся 7-9 </a:t>
            </a:r>
            <a:r>
              <a:rPr lang="ru-RU" dirty="0" err="1">
                <a:latin typeface="Constantia" panose="02030602050306030303" pitchFamily="18" charset="0"/>
              </a:rPr>
              <a:t>кл</a:t>
            </a:r>
            <a:r>
              <a:rPr lang="ru-RU" dirty="0">
                <a:latin typeface="Constantia" panose="02030602050306030303" pitchFamily="18" charset="0"/>
              </a:rPr>
              <a:t>. (930 чел.), 10-11 </a:t>
            </a:r>
            <a:r>
              <a:rPr lang="ru-RU" dirty="0" err="1">
                <a:latin typeface="Constantia" panose="02030602050306030303" pitchFamily="18" charset="0"/>
              </a:rPr>
              <a:t>кл</a:t>
            </a:r>
            <a:r>
              <a:rPr lang="ru-RU" dirty="0">
                <a:latin typeface="Constantia" panose="02030602050306030303" pitchFamily="18" charset="0"/>
              </a:rPr>
              <a:t>. (399 чел.), организаций СПО (590 чел.).</a:t>
            </a:r>
          </a:p>
          <a:p>
            <a:r>
              <a:rPr lang="ru-RU" dirty="0">
                <a:latin typeface="Constantia" panose="02030602050306030303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5370" y="193802"/>
            <a:ext cx="7482253" cy="998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Экспериментальное изучения отношения к </a:t>
            </a:r>
            <a:r>
              <a:rPr lang="ru-RU" sz="2800" dirty="0" err="1" smtClean="0">
                <a:latin typeface="Constantia" panose="02030602050306030303" pitchFamily="18" charset="0"/>
              </a:rPr>
              <a:t>девиантному</a:t>
            </a:r>
            <a:r>
              <a:rPr lang="ru-RU" sz="2800" dirty="0" smtClean="0">
                <a:latin typeface="Constantia" panose="02030602050306030303" pitchFamily="18" charset="0"/>
              </a:rPr>
              <a:t> поведению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437" t="37778" r="24062" b="30000"/>
          <a:stretch/>
        </p:blipFill>
        <p:spPr>
          <a:xfrm>
            <a:off x="3508534" y="3587261"/>
            <a:ext cx="5602823" cy="2708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9584" t="35803" r="26145" b="33333"/>
          <a:stretch/>
        </p:blipFill>
        <p:spPr>
          <a:xfrm>
            <a:off x="6309945" y="649680"/>
            <a:ext cx="5498780" cy="2785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0" y="638235"/>
            <a:ext cx="5489331" cy="2808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71701" y="84464"/>
            <a:ext cx="6506307" cy="41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Отношение к курению и принятию алкоголя 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0538" y="84464"/>
            <a:ext cx="8229599" cy="41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Отношение к употреблению и распространению наркотиков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445" t="33298" r="28174" b="30282"/>
          <a:stretch/>
        </p:blipFill>
        <p:spPr>
          <a:xfrm>
            <a:off x="1097084" y="1023200"/>
            <a:ext cx="4688253" cy="2966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892" y="1038972"/>
            <a:ext cx="4580792" cy="2934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581" y="3973542"/>
            <a:ext cx="4349338" cy="27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8076" y="189971"/>
            <a:ext cx="8229599" cy="77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Отношение к правам людей приезжающих в Россию людей другой национальности на труд и образование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52" y="1117355"/>
            <a:ext cx="4262071" cy="2504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06" y="1113462"/>
            <a:ext cx="4475283" cy="2508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110" y="3711940"/>
            <a:ext cx="4819530" cy="27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7308" y="137216"/>
            <a:ext cx="5785340" cy="55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Отношение к </a:t>
            </a:r>
            <a:r>
              <a:rPr lang="ru-RU" sz="2000" b="1" dirty="0">
                <a:latin typeface="Constantia" panose="02030602050306030303" pitchFamily="18" charset="0"/>
              </a:rPr>
              <a:t>экстремистской деятельности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19" y="912201"/>
            <a:ext cx="4796204" cy="2843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15" y="896222"/>
            <a:ext cx="4582989" cy="2859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669" y="3823601"/>
            <a:ext cx="4514116" cy="28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868" y="158262"/>
            <a:ext cx="542485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Обсудим результаты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423" y="984326"/>
            <a:ext cx="11218985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Зафиксировано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недопустимое отношение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подростков, старшеклассников, студентов техникумов к: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курению и алкоголизму у 65%, 45%, 33% соответственно;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употреблению и распространению наркотиков у 79%, 76 %, 67%;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игнорированию прав приехавших в Россию людей другой национальности на труд, образование, сохранение своих традиций у 68%, 63%, 52%;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размещению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перепосту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порочащих Российскую армию и флот у64%, 72%, 74%.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допустимое отношение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подростков, старшеклассников, студентов техникумов к: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курению и алкоголизму у 19%, 25%, 28% соответственно;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употреблению и распространению наркотиков у 5%, 10%, 20%;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игнорированию прав приехавших в Россию людей другой национальности на труд, образование, сохранение своих традиций у 4%, 17%, 10%;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размещению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перепосту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порочащих Российскую армию и флот у 5%, 3%, 4%,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равнодушное отношение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подростков, старшеклассников, студентов техникумов к: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курению и алкоголизму у 16%, 30%, 39% соответственно;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употреблению и распространению наркотиков у 16%, 14%, 20%;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игнорированию прав приехавших в Россию людей другой национальности на труд, образование, сохранение своих традиций у 28%, 20%, 38%;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размещению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перепосту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порочащих Российскую армию и флот у31%, 25%, 22%.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868" y="158262"/>
            <a:ext cx="542485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Педагогические выводы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423" y="984326"/>
            <a:ext cx="1121898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0541" y="855785"/>
            <a:ext cx="865094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большинства опрошенных подростков и молодежи проявляется здоровое отношение неприятия зависимого и экстремистского поведения. Однако нельзя пренебречь выявленным допустимым отношением у немалой части респондентов к курению и алкоголизму, употреблению и распространению наркотиков, экстремистской деятельности. Вызывает тревогу значительный процент обучающихся с равнодушным отношением, поскольку они находятся в зоне риска вовлечения в различные формы зависимого и противоправного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поведения.</a:t>
            </a:r>
            <a:endParaRPr lang="ru-RU" sz="1600" dirty="0" smtClean="0"/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означает, что начало формирования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девиантного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поведения, начинающееся с одобрительного отношения, не фиксируется вовремя, а профилактика и коррекция опаздывает и начинается тогда, когда отношение проявится в поведении.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Вместо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традиционной дифференциации подростков группы риска по возрасту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можно предложить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кластеризацию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 их отношению к девиациям.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Это позволит индивидуализировать и объективировать отбор содержания, форм, методов профилактических и коррекционных мероприятий.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Например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для обучающихся с отношением неприятия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девиантного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поведения можно использовать стратегии просветительской деятельности, в которой они как убежденные его противники, будут работать со сверстниками группы риска.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Обучающимся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 отношением принятия девиаций необходимы стратегии психолого-педагогической коррекции и педагогической поддержки.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Представителей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категории «равнодушных» нужно включать в мероприятия, которые помогут им самоопределиться, например, в волонтерскую деятельность по оказанию помощи сверстникам, оказавшимся в трудной жизненной ситуации по причине отклоняющегося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942321" y="0"/>
            <a:ext cx="10074275" cy="5667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918" y="5558118"/>
            <a:ext cx="11089341" cy="421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Кластерная модель профилактики </a:t>
            </a:r>
            <a:r>
              <a:rPr lang="ru-RU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девиантного</a:t>
            </a: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поведения в образовательных организациях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1051</Words>
  <Application>Microsoft Office PowerPoint</Application>
  <PresentationFormat>Широкоэкранный</PresentationFormat>
  <Paragraphs>86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Symbol</vt:lpstr>
      <vt:lpstr>Times New Roman</vt:lpstr>
      <vt:lpstr>Ретро</vt:lpstr>
      <vt:lpstr>Профилактика девиантного поведения в образовательных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девиантного поведения в образовательных организациях</dc:title>
  <dc:creator>наталья яковлева</dc:creator>
  <cp:lastModifiedBy>наталья яковлева</cp:lastModifiedBy>
  <cp:revision>4</cp:revision>
  <dcterms:created xsi:type="dcterms:W3CDTF">2025-12-07T12:29:47Z</dcterms:created>
  <dcterms:modified xsi:type="dcterms:W3CDTF">2025-12-07T12:52:56Z</dcterms:modified>
</cp:coreProperties>
</file>